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59" r:id="rId6"/>
    <p:sldId id="262" r:id="rId7"/>
    <p:sldId id="267" r:id="rId8"/>
    <p:sldId id="268" r:id="rId9"/>
    <p:sldId id="260" r:id="rId10"/>
    <p:sldId id="266" r:id="rId11"/>
    <p:sldId id="263" r:id="rId12"/>
    <p:sldId id="270" r:id="rId13"/>
    <p:sldId id="264" r:id="rId14"/>
    <p:sldId id="265" r:id="rId15"/>
    <p:sldId id="269"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20" name="Symbol zastępczy stopki 19"/>
          <p:cNvSpPr>
            <a:spLocks noGrp="1"/>
          </p:cNvSpPr>
          <p:nvPr>
            <p:ph type="ftr" sz="quarter" idx="11"/>
          </p:nvPr>
        </p:nvSpPr>
        <p:spPr/>
        <p:txBody>
          <a:bodyPr/>
          <a:lstStyle>
            <a:extLst/>
          </a:lstStyle>
          <a:p>
            <a:endParaRPr lang="pl-PL"/>
          </a:p>
        </p:txBody>
      </p:sp>
      <p:sp>
        <p:nvSpPr>
          <p:cNvPr id="10" name="Symbol zastępczy numeru slajdu 9"/>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14.11.2021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6221E02-25CB-4963-84BC-0813985E7D90}" type="datetimeFigureOut">
              <a:rPr lang="pl-PL" smtClean="0"/>
              <a:pPr/>
              <a:t>14.11.2021</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89B7C76-EFF2-4CD8-A475-4750F11B4BC6}" type="slidenum">
              <a:rPr lang="pl-PL" smtClean="0"/>
              <a:pPr/>
              <a:t>‹#›</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ctrTitle"/>
          </p:nvPr>
        </p:nvSpPr>
        <p:spPr/>
        <p:txBody>
          <a:bodyPr/>
          <a:lstStyle/>
          <a:p>
            <a:r>
              <a:rPr lang="pl-PL" dirty="0" smtClean="0"/>
              <a:t>„Oszczędzanie na przyszłość”</a:t>
            </a:r>
            <a:endParaRPr lang="pl-PL" dirty="0"/>
          </a:p>
        </p:txBody>
      </p:sp>
      <p:sp>
        <p:nvSpPr>
          <p:cNvPr id="7" name="Podtytuł 6"/>
          <p:cNvSpPr>
            <a:spLocks noGrp="1"/>
          </p:cNvSpPr>
          <p:nvPr>
            <p:ph type="subTitle" idx="1"/>
          </p:nvPr>
        </p:nvSpPr>
        <p:spPr>
          <a:xfrm>
            <a:off x="1285852" y="3857628"/>
            <a:ext cx="7406640" cy="1752600"/>
          </a:xfrm>
        </p:spPr>
        <p:txBody>
          <a:bodyPr>
            <a:normAutofit/>
          </a:bodyPr>
          <a:lstStyle/>
          <a:p>
            <a:r>
              <a:rPr lang="pl-PL" dirty="0" smtClean="0"/>
              <a:t>Publiczna Szkoła Podstawowa nr 8</a:t>
            </a:r>
          </a:p>
          <a:p>
            <a:r>
              <a:rPr lang="pl-PL" sz="2000" dirty="0" smtClean="0"/>
              <a:t>im. M. Kopernika w Starogardzie Gdańskim</a:t>
            </a:r>
          </a:p>
          <a:p>
            <a:r>
              <a:rPr lang="pl-PL" sz="2000" dirty="0" smtClean="0"/>
              <a:t>Klasa 5 A z opiekunem Alicją Czarną</a:t>
            </a:r>
          </a:p>
          <a:p>
            <a:endParaRPr lang="pl-PL" dirty="0"/>
          </a:p>
        </p:txBody>
      </p:sp>
      <p:sp>
        <p:nvSpPr>
          <p:cNvPr id="4" name="pole tekstowe 3"/>
          <p:cNvSpPr txBox="1"/>
          <p:nvPr/>
        </p:nvSpPr>
        <p:spPr>
          <a:xfrm>
            <a:off x="1785918" y="5643578"/>
            <a:ext cx="3500462" cy="369332"/>
          </a:xfrm>
          <a:prstGeom prst="rect">
            <a:avLst/>
          </a:prstGeom>
          <a:noFill/>
        </p:spPr>
        <p:txBody>
          <a:bodyPr wrap="square" rtlCol="0">
            <a:spAutoFit/>
          </a:bodyPr>
          <a:lstStyle/>
          <a:p>
            <a:r>
              <a:rPr lang="pl-PL" dirty="0" smtClean="0"/>
              <a:t>Starogard Gdański 8.11.2021r.</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 jaki sposób możemy oszczędzać?</a:t>
            </a:r>
            <a:endParaRPr lang="pl-PL" dirty="0"/>
          </a:p>
        </p:txBody>
      </p:sp>
      <p:pic>
        <p:nvPicPr>
          <p:cNvPr id="4" name="Symbol zastępczy zawartości 3" descr="IMG_20211107_194154.jpg"/>
          <p:cNvPicPr>
            <a:picLocks noGrp="1" noChangeAspect="1"/>
          </p:cNvPicPr>
          <p:nvPr>
            <p:ph idx="1"/>
          </p:nvPr>
        </p:nvPicPr>
        <p:blipFill>
          <a:blip r:embed="rId2" cstate="print"/>
          <a:stretch>
            <a:fillRect/>
          </a:stretch>
        </p:blipFill>
        <p:spPr>
          <a:xfrm>
            <a:off x="2285984" y="1214422"/>
            <a:ext cx="4022552" cy="5363404"/>
          </a:xfrm>
        </p:spPr>
      </p:pic>
      <p:sp>
        <p:nvSpPr>
          <p:cNvPr id="5" name="pole tekstowe 4"/>
          <p:cNvSpPr txBox="1"/>
          <p:nvPr/>
        </p:nvSpPr>
        <p:spPr>
          <a:xfrm>
            <a:off x="6715140" y="3071810"/>
            <a:ext cx="2143140" cy="923330"/>
          </a:xfrm>
          <a:prstGeom prst="rect">
            <a:avLst/>
          </a:prstGeom>
          <a:noFill/>
        </p:spPr>
        <p:txBody>
          <a:bodyPr wrap="square" rtlCol="0">
            <a:spAutoFit/>
          </a:bodyPr>
          <a:lstStyle/>
          <a:p>
            <a:r>
              <a:rPr lang="pl-PL" dirty="0" smtClean="0"/>
              <a:t>Wykonał: </a:t>
            </a:r>
            <a:endParaRPr lang="pl-PL" dirty="0" smtClean="0"/>
          </a:p>
          <a:p>
            <a:r>
              <a:rPr lang="pl-PL" dirty="0" smtClean="0"/>
              <a:t>Sikorski Jakub</a:t>
            </a:r>
            <a:endParaRPr lang="pl-PL" dirty="0" smtClean="0"/>
          </a:p>
          <a:p>
            <a:r>
              <a:rPr lang="pl-PL" dirty="0" smtClean="0"/>
              <a:t>Klasa 5 A</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 jaki sposób oszczędzamy?</a:t>
            </a:r>
            <a:endParaRPr lang="pl-PL" dirty="0"/>
          </a:p>
        </p:txBody>
      </p:sp>
      <p:pic>
        <p:nvPicPr>
          <p:cNvPr id="6" name="Symbol zastępczy zawartości 5" descr="IMG_20211025_133137.jpg"/>
          <p:cNvPicPr>
            <a:picLocks noGrp="1" noChangeAspect="1"/>
          </p:cNvPicPr>
          <p:nvPr>
            <p:ph sz="half" idx="1"/>
          </p:nvPr>
        </p:nvPicPr>
        <p:blipFill>
          <a:blip r:embed="rId2" cstate="print"/>
          <a:stretch>
            <a:fillRect/>
          </a:stretch>
        </p:blipFill>
        <p:spPr>
          <a:xfrm>
            <a:off x="4310061" y="3143248"/>
            <a:ext cx="4419605" cy="3314704"/>
          </a:xfrm>
        </p:spPr>
      </p:pic>
      <p:pic>
        <p:nvPicPr>
          <p:cNvPr id="8" name="Symbol zastępczy zawartości 7" descr="IMG_20211025_133141.jpg"/>
          <p:cNvPicPr>
            <a:picLocks noGrp="1" noChangeAspect="1"/>
          </p:cNvPicPr>
          <p:nvPr>
            <p:ph sz="half" idx="2"/>
          </p:nvPr>
        </p:nvPicPr>
        <p:blipFill>
          <a:blip r:embed="rId3" cstate="print"/>
          <a:stretch>
            <a:fillRect/>
          </a:stretch>
        </p:blipFill>
        <p:spPr>
          <a:xfrm>
            <a:off x="1071538" y="1214422"/>
            <a:ext cx="4929222" cy="369691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Wykonał: Szymon Woźniak  5 A</a:t>
            </a:r>
            <a:endParaRPr lang="pl-PL" dirty="0"/>
          </a:p>
        </p:txBody>
      </p:sp>
      <p:pic>
        <p:nvPicPr>
          <p:cNvPr id="4" name="Symbol zastępczy zawartości 3" descr="255354498_290979672895740_8551836189397241882_n.jpg"/>
          <p:cNvPicPr>
            <a:picLocks noGrp="1" noChangeAspect="1"/>
          </p:cNvPicPr>
          <p:nvPr>
            <p:ph idx="1"/>
          </p:nvPr>
        </p:nvPicPr>
        <p:blipFill>
          <a:blip r:embed="rId2"/>
          <a:stretch>
            <a:fillRect/>
          </a:stretch>
        </p:blipFill>
        <p:spPr>
          <a:xfrm rot="16200000">
            <a:off x="2357422" y="714356"/>
            <a:ext cx="5143536" cy="685804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Kto zyskuje na oszczędzaniu?</a:t>
            </a:r>
            <a:endParaRPr lang="pl-PL" dirty="0"/>
          </a:p>
        </p:txBody>
      </p:sp>
      <p:sp>
        <p:nvSpPr>
          <p:cNvPr id="3" name="Symbol zastępczy zawartości 2"/>
          <p:cNvSpPr>
            <a:spLocks noGrp="1"/>
          </p:cNvSpPr>
          <p:nvPr>
            <p:ph sz="half" idx="1"/>
          </p:nvPr>
        </p:nvSpPr>
        <p:spPr/>
        <p:txBody>
          <a:bodyPr>
            <a:normAutofit fontScale="85000" lnSpcReduction="20000"/>
          </a:bodyPr>
          <a:lstStyle/>
          <a:p>
            <a:r>
              <a:rPr lang="pl-PL" b="1" dirty="0" smtClean="0"/>
              <a:t>Każdy człowiek </a:t>
            </a:r>
            <a:r>
              <a:rPr lang="pl-PL" dirty="0" smtClean="0"/>
              <a:t>(obywatele) bo jesteśmy gotowi na tzw. „czarną godzinę”, jesteśmy niezależni od innych i możemy też zostawić coś po sobie, mamy czyste powietrze, niezanieczyszczone środowisko, możemy spełniać marzenia i rozwijać się</a:t>
            </a:r>
          </a:p>
        </p:txBody>
      </p:sp>
      <p:sp>
        <p:nvSpPr>
          <p:cNvPr id="4" name="Symbol zastępczy zawartości 3"/>
          <p:cNvSpPr>
            <a:spLocks noGrp="1"/>
          </p:cNvSpPr>
          <p:nvPr>
            <p:ph sz="half" idx="2"/>
          </p:nvPr>
        </p:nvSpPr>
        <p:spPr/>
        <p:txBody>
          <a:bodyPr>
            <a:normAutofit fontScale="85000" lnSpcReduction="20000"/>
          </a:bodyPr>
          <a:lstStyle/>
          <a:p>
            <a:r>
              <a:rPr lang="pl-PL" b="1" dirty="0" smtClean="0"/>
              <a:t>Banki</a:t>
            </a:r>
            <a:r>
              <a:rPr lang="pl-PL" dirty="0" smtClean="0"/>
              <a:t> ( bo mają pieniądze na kredyty dla innych potrzebujących, zyskują klientów)</a:t>
            </a:r>
            <a:endParaRPr lang="pl-PL" b="1" dirty="0" smtClean="0"/>
          </a:p>
          <a:p>
            <a:r>
              <a:rPr lang="pl-PL" b="1" dirty="0" smtClean="0"/>
              <a:t>Państwo</a:t>
            </a:r>
            <a:r>
              <a:rPr lang="pl-PL" dirty="0" smtClean="0"/>
              <a:t> ( bo nie muszą dawać dla potrzebujących wsparcia więc jest na inwestycje i inne potrzeby, zmniejszają się koszty utylizacji odpadów)</a:t>
            </a:r>
          </a:p>
          <a:p>
            <a:r>
              <a:rPr lang="pl-PL" b="1" dirty="0" smtClean="0"/>
              <a:t>Ziemia</a:t>
            </a:r>
            <a:r>
              <a:rPr lang="pl-PL" dirty="0" smtClean="0"/>
              <a:t> ( nie marnują się zasoby naturalne, nie zaśmiecamy jej)</a:t>
            </a:r>
          </a:p>
          <a:p>
            <a:pPr>
              <a:buNone/>
            </a:pP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pPr algn="ctr"/>
            <a:r>
              <a:rPr lang="pl-PL" dirty="0" smtClean="0"/>
              <a:t>Konrad Stachowski 5 A</a:t>
            </a:r>
            <a:br>
              <a:rPr lang="pl-PL" dirty="0" smtClean="0"/>
            </a:br>
            <a:r>
              <a:rPr lang="pl-PL" dirty="0" smtClean="0"/>
              <a:t>„Jak oszczędzać pieniądze?”</a:t>
            </a:r>
            <a:endParaRPr lang="pl-PL" dirty="0"/>
          </a:p>
        </p:txBody>
      </p:sp>
      <p:pic>
        <p:nvPicPr>
          <p:cNvPr id="7" name="Symbol zastępczy zawartości 6" descr="IMG_20211108_144903.jpg"/>
          <p:cNvPicPr>
            <a:picLocks noGrp="1" noChangeAspect="1"/>
          </p:cNvPicPr>
          <p:nvPr>
            <p:ph sz="half" idx="1"/>
          </p:nvPr>
        </p:nvPicPr>
        <p:blipFill>
          <a:blip r:embed="rId2" cstate="print"/>
          <a:stretch>
            <a:fillRect/>
          </a:stretch>
        </p:blipFill>
        <p:spPr>
          <a:xfrm>
            <a:off x="2285984" y="1571612"/>
            <a:ext cx="3498056" cy="4664075"/>
          </a:xfrm>
        </p:spPr>
      </p:pic>
      <p:pic>
        <p:nvPicPr>
          <p:cNvPr id="6" name="Symbol zastępczy zawartości 5" descr="MicrosoftTeams-image (57).png"/>
          <p:cNvPicPr>
            <a:picLocks noGrp="1" noChangeAspect="1"/>
          </p:cNvPicPr>
          <p:nvPr>
            <p:ph sz="half" idx="2"/>
          </p:nvPr>
        </p:nvPicPr>
        <p:blipFill>
          <a:blip r:embed="rId3" cstate="print"/>
          <a:stretch>
            <a:fillRect/>
          </a:stretch>
        </p:blipFill>
        <p:spPr>
          <a:xfrm>
            <a:off x="6286512" y="1714488"/>
            <a:ext cx="2337199" cy="3116265"/>
          </a:xfrm>
        </p:spPr>
      </p:pic>
      <p:sp>
        <p:nvSpPr>
          <p:cNvPr id="8" name="pole tekstowe 7"/>
          <p:cNvSpPr txBox="1"/>
          <p:nvPr/>
        </p:nvSpPr>
        <p:spPr>
          <a:xfrm>
            <a:off x="6357950" y="5000636"/>
            <a:ext cx="2143140" cy="646331"/>
          </a:xfrm>
          <a:prstGeom prst="rect">
            <a:avLst/>
          </a:prstGeom>
          <a:noFill/>
        </p:spPr>
        <p:txBody>
          <a:bodyPr wrap="square" rtlCol="0">
            <a:spAutoFit/>
          </a:bodyPr>
          <a:lstStyle/>
          <a:p>
            <a:r>
              <a:rPr lang="pl-PL" dirty="0" smtClean="0"/>
              <a:t>Pracę wykonała:</a:t>
            </a:r>
          </a:p>
          <a:p>
            <a:r>
              <a:rPr lang="pl-PL" dirty="0" smtClean="0"/>
              <a:t>Natalia Kaszubowska </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929322" y="857232"/>
            <a:ext cx="2743200" cy="5214974"/>
          </a:xfrm>
        </p:spPr>
        <p:txBody>
          <a:bodyPr/>
          <a:lstStyle/>
          <a:p>
            <a:r>
              <a:rPr lang="pl-PL" sz="1600" dirty="0" smtClean="0"/>
              <a:t>Lekcję przygotowali:</a:t>
            </a:r>
            <a:br>
              <a:rPr lang="pl-PL" sz="1600" dirty="0" smtClean="0"/>
            </a:br>
            <a:r>
              <a:rPr lang="pl-PL" sz="1600" b="0" dirty="0" smtClean="0"/>
              <a:t> Anhalt Oliwia</a:t>
            </a:r>
            <a:br>
              <a:rPr lang="pl-PL" sz="1600" b="0" dirty="0" smtClean="0"/>
            </a:br>
            <a:r>
              <a:rPr lang="pl-PL" sz="1600" b="0" dirty="0" err="1" smtClean="0"/>
              <a:t>Bruniecki</a:t>
            </a:r>
            <a:r>
              <a:rPr lang="pl-PL" sz="1600" b="0" dirty="0" smtClean="0"/>
              <a:t> Marcel</a:t>
            </a:r>
            <a:br>
              <a:rPr lang="pl-PL" sz="1600" b="0" dirty="0" smtClean="0"/>
            </a:br>
            <a:r>
              <a:rPr lang="pl-PL" sz="1600" b="0" dirty="0" err="1" smtClean="0"/>
              <a:t>Erdanowska</a:t>
            </a:r>
            <a:r>
              <a:rPr lang="pl-PL" sz="1600" b="0" dirty="0" smtClean="0"/>
              <a:t> Urszula</a:t>
            </a:r>
            <a:br>
              <a:rPr lang="pl-PL" sz="1600" b="0" dirty="0" smtClean="0"/>
            </a:br>
            <a:r>
              <a:rPr lang="pl-PL" sz="1600" b="0" dirty="0" err="1" smtClean="0"/>
              <a:t>Glaza</a:t>
            </a:r>
            <a:r>
              <a:rPr lang="pl-PL" sz="1600" b="0" dirty="0" smtClean="0"/>
              <a:t> Joanna</a:t>
            </a:r>
            <a:br>
              <a:rPr lang="pl-PL" sz="1600" b="0" dirty="0" smtClean="0"/>
            </a:br>
            <a:r>
              <a:rPr lang="pl-PL" sz="1600" b="0" dirty="0" smtClean="0"/>
              <a:t>Jakubczak Marcelina</a:t>
            </a:r>
            <a:br>
              <a:rPr lang="pl-PL" sz="1600" b="0" dirty="0" smtClean="0"/>
            </a:br>
            <a:r>
              <a:rPr lang="pl-PL" sz="1600" b="0" dirty="0" smtClean="0"/>
              <a:t>Jankowska Zofia</a:t>
            </a:r>
            <a:br>
              <a:rPr lang="pl-PL" sz="1600" b="0" dirty="0" smtClean="0"/>
            </a:br>
            <a:r>
              <a:rPr lang="pl-PL" sz="1600" b="0" dirty="0" smtClean="0"/>
              <a:t>Kaszubowska Natalia</a:t>
            </a:r>
            <a:br>
              <a:rPr lang="pl-PL" sz="1600" b="0" dirty="0" smtClean="0"/>
            </a:br>
            <a:r>
              <a:rPr lang="pl-PL" sz="1600" b="0" dirty="0" smtClean="0"/>
              <a:t>Kawecki Tobiasz</a:t>
            </a:r>
            <a:br>
              <a:rPr lang="pl-PL" sz="1600" b="0" dirty="0" smtClean="0"/>
            </a:br>
            <a:r>
              <a:rPr lang="pl-PL" sz="1600" b="0" dirty="0" smtClean="0"/>
              <a:t>Kryszewski Xavier</a:t>
            </a:r>
            <a:br>
              <a:rPr lang="pl-PL" sz="1600" b="0" dirty="0" smtClean="0"/>
            </a:br>
            <a:r>
              <a:rPr lang="pl-PL" sz="1600" b="0" dirty="0" smtClean="0"/>
              <a:t>Megier Wiktor</a:t>
            </a:r>
            <a:br>
              <a:rPr lang="pl-PL" sz="1600" b="0" dirty="0" smtClean="0"/>
            </a:br>
            <a:r>
              <a:rPr lang="pl-PL" sz="1600" b="0" dirty="0" smtClean="0"/>
              <a:t>Narloch Piotr</a:t>
            </a:r>
            <a:br>
              <a:rPr lang="pl-PL" sz="1600" b="0" dirty="0" smtClean="0"/>
            </a:br>
            <a:r>
              <a:rPr lang="pl-PL" sz="1600" b="0" dirty="0" err="1" smtClean="0"/>
              <a:t>Olżyński</a:t>
            </a:r>
            <a:r>
              <a:rPr lang="pl-PL" sz="1600" b="0" dirty="0" smtClean="0"/>
              <a:t> Aleksander</a:t>
            </a:r>
            <a:br>
              <a:rPr lang="pl-PL" sz="1600" b="0" dirty="0" smtClean="0"/>
            </a:br>
            <a:r>
              <a:rPr lang="pl-PL" sz="1600" b="0" dirty="0" smtClean="0"/>
              <a:t>Paszek Paweł</a:t>
            </a:r>
            <a:br>
              <a:rPr lang="pl-PL" sz="1600" b="0" dirty="0" smtClean="0"/>
            </a:br>
            <a:r>
              <a:rPr lang="pl-PL" sz="1600" b="0" dirty="0" err="1" smtClean="0"/>
              <a:t>Podwojewska</a:t>
            </a:r>
            <a:r>
              <a:rPr lang="pl-PL" sz="1600" b="0" dirty="0" smtClean="0"/>
              <a:t> Kornelia</a:t>
            </a:r>
            <a:br>
              <a:rPr lang="pl-PL" sz="1600" b="0" dirty="0" smtClean="0"/>
            </a:br>
            <a:r>
              <a:rPr lang="pl-PL" sz="1600" b="0" dirty="0" smtClean="0"/>
              <a:t>Połomski Bartosz</a:t>
            </a:r>
            <a:br>
              <a:rPr lang="pl-PL" sz="1600" b="0" dirty="0" smtClean="0"/>
            </a:br>
            <a:r>
              <a:rPr lang="pl-PL" sz="1600" b="0" dirty="0" err="1" smtClean="0"/>
              <a:t>Ramusiak</a:t>
            </a:r>
            <a:r>
              <a:rPr lang="pl-PL" sz="1600" b="0" dirty="0" smtClean="0"/>
              <a:t> Borys</a:t>
            </a:r>
            <a:br>
              <a:rPr lang="pl-PL" sz="1600" b="0" dirty="0" smtClean="0"/>
            </a:br>
            <a:r>
              <a:rPr lang="pl-PL" sz="1600" b="0" dirty="0" smtClean="0"/>
              <a:t>Sikorski Jakub</a:t>
            </a:r>
            <a:br>
              <a:rPr lang="pl-PL" sz="1600" b="0" dirty="0" smtClean="0"/>
            </a:br>
            <a:r>
              <a:rPr lang="pl-PL" sz="1600" b="0" dirty="0" smtClean="0"/>
              <a:t>Stachowski Konrad</a:t>
            </a:r>
            <a:br>
              <a:rPr lang="pl-PL" sz="1600" b="0" dirty="0" smtClean="0"/>
            </a:br>
            <a:r>
              <a:rPr lang="pl-PL" sz="1600" b="0" dirty="0" smtClean="0"/>
              <a:t>Szlagowska Kamila</a:t>
            </a:r>
            <a:br>
              <a:rPr lang="pl-PL" sz="1600" b="0" dirty="0" smtClean="0"/>
            </a:br>
            <a:r>
              <a:rPr lang="pl-PL" sz="1600" b="0" dirty="0" smtClean="0"/>
              <a:t>Szopińska Milena</a:t>
            </a:r>
            <a:br>
              <a:rPr lang="pl-PL" sz="1600" b="0" dirty="0" smtClean="0"/>
            </a:br>
            <a:r>
              <a:rPr lang="pl-PL" sz="1600" b="0" dirty="0" smtClean="0"/>
              <a:t>Telega Wojciech</a:t>
            </a:r>
            <a:br>
              <a:rPr lang="pl-PL" sz="1600" b="0" dirty="0" smtClean="0"/>
            </a:br>
            <a:r>
              <a:rPr lang="pl-PL" sz="1600" b="0" dirty="0" smtClean="0"/>
              <a:t>Woźniak Szymon</a:t>
            </a:r>
            <a:endParaRPr lang="pl-PL" sz="1600" b="0" dirty="0"/>
          </a:p>
        </p:txBody>
      </p:sp>
      <p:pic>
        <p:nvPicPr>
          <p:cNvPr id="7" name="Symbol zastępczy obrazu 6" descr="IMG_20211108_125523.jpg"/>
          <p:cNvPicPr>
            <a:picLocks noGrp="1" noChangeAspect="1"/>
          </p:cNvPicPr>
          <p:nvPr>
            <p:ph type="pic" idx="1"/>
          </p:nvPr>
        </p:nvPicPr>
        <p:blipFill>
          <a:blip r:embed="rId2" cstate="print"/>
          <a:srcRect l="2846" r="2846"/>
          <a:stretch>
            <a:fillRect/>
          </a:stretch>
        </p:blipFill>
        <p:spPr/>
      </p:pic>
      <p:sp>
        <p:nvSpPr>
          <p:cNvPr id="6" name="Symbol zastępczy tekstu 5"/>
          <p:cNvSpPr>
            <a:spLocks noGrp="1"/>
          </p:cNvSpPr>
          <p:nvPr>
            <p:ph type="body" sz="half" idx="2"/>
          </p:nvPr>
        </p:nvSpPr>
        <p:spPr/>
        <p:txBody>
          <a:bodyPr>
            <a:normAutofit/>
          </a:bodyPr>
          <a:lstStyle/>
          <a:p>
            <a:pPr algn="ctr"/>
            <a:r>
              <a:rPr lang="pl-PL" sz="1800" b="1" dirty="0" smtClean="0">
                <a:solidFill>
                  <a:schemeClr val="tx1"/>
                </a:solidFill>
              </a:rPr>
              <a:t>Klasa 5 A </a:t>
            </a:r>
          </a:p>
          <a:p>
            <a:pPr algn="ctr"/>
            <a:r>
              <a:rPr lang="pl-PL" sz="1800" b="1" dirty="0" smtClean="0">
                <a:solidFill>
                  <a:schemeClr val="tx1"/>
                </a:solidFill>
              </a:rPr>
              <a:t>PSP 8 w Starogardzie Gdańskim</a:t>
            </a:r>
            <a:endParaRPr lang="pl-PL" sz="1800" b="1" dirty="0">
              <a:solidFill>
                <a:schemeClr val="tx1"/>
              </a:solidFill>
            </a:endParaRPr>
          </a:p>
        </p:txBody>
      </p:sp>
      <p:sp>
        <p:nvSpPr>
          <p:cNvPr id="8" name="pole tekstowe 7"/>
          <p:cNvSpPr txBox="1"/>
          <p:nvPr/>
        </p:nvSpPr>
        <p:spPr>
          <a:xfrm>
            <a:off x="1500166" y="5929330"/>
            <a:ext cx="3500462" cy="369332"/>
          </a:xfrm>
          <a:prstGeom prst="rect">
            <a:avLst/>
          </a:prstGeom>
          <a:noFill/>
        </p:spPr>
        <p:txBody>
          <a:bodyPr wrap="square" rtlCol="0">
            <a:spAutoFit/>
          </a:bodyPr>
          <a:lstStyle/>
          <a:p>
            <a:r>
              <a:rPr lang="pl-PL" dirty="0" smtClean="0"/>
              <a:t>Opiekun – Alicja Czarna</a:t>
            </a:r>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 to jest oszczędzanie?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b="1" dirty="0" smtClean="0"/>
              <a:t>Oszczędzanie</a:t>
            </a:r>
            <a:r>
              <a:rPr lang="pl-PL" dirty="0" smtClean="0"/>
              <a:t> – proces, który prowadzi do powstawania oszczędności </a:t>
            </a:r>
            <a:r>
              <a:rPr lang="pl-PL" sz="1400" dirty="0" smtClean="0"/>
              <a:t>( źródło: </a:t>
            </a:r>
            <a:r>
              <a:rPr lang="pl-PL" sz="1400" dirty="0" err="1" smtClean="0"/>
              <a:t>Wikipedia</a:t>
            </a:r>
            <a:r>
              <a:rPr lang="pl-PL" sz="1400" dirty="0" smtClean="0"/>
              <a:t>)</a:t>
            </a:r>
          </a:p>
          <a:p>
            <a:r>
              <a:rPr lang="pl-PL" dirty="0" smtClean="0"/>
              <a:t>Oszczędzanie kojarzy nam się przede wszystkim z pieniędzmi. Na większości stron internetowych znajdziemy informacje jak oszczędzać pieniądze? Ale czy tylko pieniądze można oszczędzać na przyszłość?</a:t>
            </a:r>
          </a:p>
          <a:p>
            <a:r>
              <a:rPr lang="pl-PL" dirty="0" smtClean="0"/>
              <a:t>Oszczędzanie pozwala nam odłożyć pieniądze, rzeczy, materiały, produkty, surowce itp. na później. Wykorzystać je w odpowiednim momencie. Wtedy właśnie kiedy będzie ich nam brakować.</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 można oszczędzać?</a:t>
            </a:r>
            <a:endParaRPr lang="pl-PL" dirty="0"/>
          </a:p>
        </p:txBody>
      </p:sp>
      <p:sp>
        <p:nvSpPr>
          <p:cNvPr id="4" name="Symbol zastępczy tekstu 3"/>
          <p:cNvSpPr>
            <a:spLocks noGrp="1"/>
          </p:cNvSpPr>
          <p:nvPr>
            <p:ph type="body" idx="1"/>
          </p:nvPr>
        </p:nvSpPr>
        <p:spPr/>
        <p:txBody>
          <a:bodyPr/>
          <a:lstStyle/>
          <a:p>
            <a:r>
              <a:rPr lang="pl-PL" dirty="0" smtClean="0"/>
              <a:t>Surowce naturalne</a:t>
            </a:r>
            <a:endParaRPr lang="pl-PL" dirty="0"/>
          </a:p>
        </p:txBody>
      </p:sp>
      <p:sp>
        <p:nvSpPr>
          <p:cNvPr id="6" name="Symbol zastępczy tekstu 5"/>
          <p:cNvSpPr>
            <a:spLocks noGrp="1"/>
          </p:cNvSpPr>
          <p:nvPr>
            <p:ph type="body" sz="half" idx="3"/>
          </p:nvPr>
        </p:nvSpPr>
        <p:spPr/>
        <p:txBody>
          <a:bodyPr/>
          <a:lstStyle/>
          <a:p>
            <a:r>
              <a:rPr lang="pl-PL" dirty="0" smtClean="0"/>
              <a:t>Własne zasoby</a:t>
            </a:r>
            <a:endParaRPr lang="pl-PL" dirty="0"/>
          </a:p>
        </p:txBody>
      </p:sp>
      <p:sp>
        <p:nvSpPr>
          <p:cNvPr id="5" name="Symbol zastępczy zawartości 4"/>
          <p:cNvSpPr>
            <a:spLocks noGrp="1"/>
          </p:cNvSpPr>
          <p:nvPr>
            <p:ph sz="quarter" idx="2"/>
          </p:nvPr>
        </p:nvSpPr>
        <p:spPr/>
        <p:txBody>
          <a:bodyPr/>
          <a:lstStyle/>
          <a:p>
            <a:r>
              <a:rPr lang="pl-PL" dirty="0" smtClean="0"/>
              <a:t>Gaz</a:t>
            </a:r>
          </a:p>
          <a:p>
            <a:r>
              <a:rPr lang="pl-PL" dirty="0" smtClean="0"/>
              <a:t>Drewno</a:t>
            </a:r>
          </a:p>
          <a:p>
            <a:r>
              <a:rPr lang="pl-PL" dirty="0" smtClean="0"/>
              <a:t>Woda</a:t>
            </a:r>
          </a:p>
          <a:p>
            <a:r>
              <a:rPr lang="pl-PL" dirty="0" smtClean="0"/>
              <a:t>Węgiel</a:t>
            </a:r>
          </a:p>
          <a:p>
            <a:r>
              <a:rPr lang="pl-PL" dirty="0" smtClean="0"/>
              <a:t>Paliwo</a:t>
            </a:r>
          </a:p>
          <a:p>
            <a:r>
              <a:rPr lang="pl-PL" dirty="0" smtClean="0"/>
              <a:t>Surowce kopalne</a:t>
            </a:r>
          </a:p>
          <a:p>
            <a:endParaRPr lang="pl-PL" dirty="0"/>
          </a:p>
        </p:txBody>
      </p:sp>
      <p:sp>
        <p:nvSpPr>
          <p:cNvPr id="7" name="Symbol zastępczy zawartości 6"/>
          <p:cNvSpPr>
            <a:spLocks noGrp="1"/>
          </p:cNvSpPr>
          <p:nvPr>
            <p:ph sz="quarter" idx="4"/>
          </p:nvPr>
        </p:nvSpPr>
        <p:spPr/>
        <p:txBody>
          <a:bodyPr>
            <a:normAutofit/>
          </a:bodyPr>
          <a:lstStyle/>
          <a:p>
            <a:r>
              <a:rPr lang="pl-PL" dirty="0" smtClean="0"/>
              <a:t>Czas</a:t>
            </a:r>
          </a:p>
          <a:p>
            <a:r>
              <a:rPr lang="pl-PL" dirty="0" smtClean="0"/>
              <a:t>Ubrania</a:t>
            </a:r>
          </a:p>
          <a:p>
            <a:r>
              <a:rPr lang="pl-PL" dirty="0" smtClean="0"/>
              <a:t>Pieniądze</a:t>
            </a:r>
          </a:p>
          <a:p>
            <a:r>
              <a:rPr lang="pl-PL" dirty="0" err="1" smtClean="0"/>
              <a:t>Bitcoiny</a:t>
            </a:r>
            <a:endParaRPr lang="pl-PL" dirty="0" smtClean="0"/>
          </a:p>
          <a:p>
            <a:r>
              <a:rPr lang="pl-PL" dirty="0" smtClean="0"/>
              <a:t>Zdrowie</a:t>
            </a:r>
          </a:p>
          <a:p>
            <a:r>
              <a:rPr lang="pl-PL" dirty="0" smtClean="0"/>
              <a:t>Papier</a:t>
            </a:r>
          </a:p>
          <a:p>
            <a:r>
              <a:rPr lang="pl-PL" dirty="0" smtClean="0"/>
              <a:t>Jedzenie</a:t>
            </a:r>
          </a:p>
          <a:p>
            <a:r>
              <a:rPr lang="pl-PL" dirty="0" smtClean="0"/>
              <a:t>Kredki</a:t>
            </a:r>
          </a:p>
          <a:p>
            <a:r>
              <a:rPr lang="pl-PL" dirty="0" smtClean="0"/>
              <a:t>Prąd</a:t>
            </a:r>
          </a:p>
          <a:p>
            <a:pPr>
              <a:buNone/>
            </a:pP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smtClean="0"/>
              <a:t>Co można oszczędzać?</a:t>
            </a:r>
            <a:endParaRPr lang="pl-PL" dirty="0"/>
          </a:p>
        </p:txBody>
      </p:sp>
      <p:pic>
        <p:nvPicPr>
          <p:cNvPr id="19" name="Symbol zastępczy zawartości 18" descr="IMG_20211025_132648.jpg"/>
          <p:cNvPicPr>
            <a:picLocks noGrp="1" noChangeAspect="1"/>
          </p:cNvPicPr>
          <p:nvPr>
            <p:ph sz="half" idx="1"/>
          </p:nvPr>
        </p:nvPicPr>
        <p:blipFill>
          <a:blip r:embed="rId2" cstate="print"/>
          <a:stretch>
            <a:fillRect/>
          </a:stretch>
        </p:blipFill>
        <p:spPr>
          <a:xfrm>
            <a:off x="1357290" y="1285860"/>
            <a:ext cx="4714908" cy="5337627"/>
          </a:xfrm>
        </p:spPr>
      </p:pic>
      <p:pic>
        <p:nvPicPr>
          <p:cNvPr id="5" name="Symbol zastępczy zawartości 4" descr="IMG_20211108_144817.jpg"/>
          <p:cNvPicPr>
            <a:picLocks noGrp="1" noChangeAspect="1"/>
          </p:cNvPicPr>
          <p:nvPr>
            <p:ph sz="half" idx="2"/>
          </p:nvPr>
        </p:nvPicPr>
        <p:blipFill>
          <a:blip r:embed="rId3" cstate="print"/>
          <a:stretch>
            <a:fillRect/>
          </a:stretch>
        </p:blipFill>
        <p:spPr>
          <a:xfrm>
            <a:off x="6072198" y="1285860"/>
            <a:ext cx="2907496" cy="3876663"/>
          </a:xfrm>
        </p:spPr>
      </p:pic>
      <p:sp>
        <p:nvSpPr>
          <p:cNvPr id="6" name="pole tekstowe 5"/>
          <p:cNvSpPr txBox="1"/>
          <p:nvPr/>
        </p:nvSpPr>
        <p:spPr>
          <a:xfrm>
            <a:off x="6500826" y="5357826"/>
            <a:ext cx="2214578" cy="276999"/>
          </a:xfrm>
          <a:prstGeom prst="rect">
            <a:avLst/>
          </a:prstGeom>
          <a:noFill/>
        </p:spPr>
        <p:txBody>
          <a:bodyPr wrap="square" rtlCol="0">
            <a:spAutoFit/>
          </a:bodyPr>
          <a:lstStyle/>
          <a:p>
            <a:r>
              <a:rPr lang="pl-PL" sz="1200" dirty="0" smtClean="0"/>
              <a:t>Wykonał: Tobiasz Kawecki 5 A</a:t>
            </a:r>
            <a:endParaRPr lang="pl-PL"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Na co oszczędzamy? Jaki może być cel oszczędzania?</a:t>
            </a:r>
            <a:endParaRPr lang="pl-PL" dirty="0"/>
          </a:p>
        </p:txBody>
      </p:sp>
      <p:sp>
        <p:nvSpPr>
          <p:cNvPr id="4" name="Symbol zastępczy zawartości 3"/>
          <p:cNvSpPr>
            <a:spLocks noGrp="1"/>
          </p:cNvSpPr>
          <p:nvPr>
            <p:ph sz="half" idx="1"/>
          </p:nvPr>
        </p:nvSpPr>
        <p:spPr/>
        <p:txBody>
          <a:bodyPr>
            <a:normAutofit/>
          </a:bodyPr>
          <a:lstStyle/>
          <a:p>
            <a:pPr>
              <a:buNone/>
            </a:pPr>
            <a:r>
              <a:rPr lang="pl-PL" b="1" dirty="0" smtClean="0"/>
              <a:t>Cel konsumpcyjny:</a:t>
            </a:r>
          </a:p>
          <a:p>
            <a:r>
              <a:rPr lang="pl-PL" dirty="0" smtClean="0"/>
              <a:t>Wakacje</a:t>
            </a:r>
          </a:p>
          <a:p>
            <a:r>
              <a:rPr lang="pl-PL" dirty="0" smtClean="0"/>
              <a:t>Nowy laptop</a:t>
            </a:r>
          </a:p>
          <a:p>
            <a:r>
              <a:rPr lang="pl-PL" dirty="0" smtClean="0"/>
              <a:t>Samochód</a:t>
            </a:r>
          </a:p>
          <a:p>
            <a:r>
              <a:rPr lang="pl-PL" dirty="0" smtClean="0"/>
              <a:t>Ulubiona gra</a:t>
            </a:r>
          </a:p>
          <a:p>
            <a:r>
              <a:rPr lang="pl-PL" dirty="0" smtClean="0"/>
              <a:t>Rower</a:t>
            </a:r>
          </a:p>
          <a:p>
            <a:r>
              <a:rPr lang="pl-PL" dirty="0" err="1" smtClean="0"/>
              <a:t>Longboard</a:t>
            </a:r>
            <a:endParaRPr lang="pl-PL" dirty="0" smtClean="0"/>
          </a:p>
          <a:p>
            <a:r>
              <a:rPr lang="pl-PL" dirty="0" smtClean="0"/>
              <a:t>Ulubione jedzenie</a:t>
            </a:r>
          </a:p>
          <a:p>
            <a:r>
              <a:rPr lang="pl-PL" dirty="0" smtClean="0"/>
              <a:t>Remont pokoju</a:t>
            </a:r>
          </a:p>
          <a:p>
            <a:endParaRPr lang="pl-PL" dirty="0" smtClean="0"/>
          </a:p>
          <a:p>
            <a:endParaRPr lang="pl-PL" dirty="0" smtClean="0"/>
          </a:p>
        </p:txBody>
      </p:sp>
      <p:sp>
        <p:nvSpPr>
          <p:cNvPr id="5" name="Symbol zastępczy zawartości 4"/>
          <p:cNvSpPr>
            <a:spLocks noGrp="1"/>
          </p:cNvSpPr>
          <p:nvPr>
            <p:ph sz="half" idx="2"/>
          </p:nvPr>
        </p:nvSpPr>
        <p:spPr/>
        <p:txBody>
          <a:bodyPr>
            <a:normAutofit/>
          </a:bodyPr>
          <a:lstStyle/>
          <a:p>
            <a:pPr>
              <a:buNone/>
            </a:pPr>
            <a:r>
              <a:rPr lang="pl-PL" b="1" dirty="0" smtClean="0"/>
              <a:t>Cel przyszłościowy:</a:t>
            </a:r>
          </a:p>
          <a:p>
            <a:r>
              <a:rPr lang="pl-PL" dirty="0" smtClean="0"/>
              <a:t>Emerytura</a:t>
            </a:r>
          </a:p>
          <a:p>
            <a:r>
              <a:rPr lang="pl-PL" dirty="0" smtClean="0"/>
              <a:t>„na czarną godzinę”</a:t>
            </a:r>
          </a:p>
          <a:p>
            <a:r>
              <a:rPr lang="pl-PL" dirty="0" smtClean="0"/>
              <a:t>Studia</a:t>
            </a:r>
          </a:p>
          <a:p>
            <a:r>
              <a:rPr lang="pl-PL" dirty="0" smtClean="0"/>
              <a:t>Wybudowanie domu</a:t>
            </a:r>
          </a:p>
          <a:p>
            <a:r>
              <a:rPr lang="pl-PL" dirty="0" smtClean="0"/>
              <a:t>Kurs językowy</a:t>
            </a:r>
          </a:p>
          <a:p>
            <a:r>
              <a:rPr lang="pl-PL" dirty="0" smtClean="0"/>
              <a:t>Patent żeglarski</a:t>
            </a:r>
          </a:p>
          <a:p>
            <a:r>
              <a:rPr lang="pl-PL" dirty="0" smtClean="0"/>
              <a:t>Ochrona środowiska</a:t>
            </a:r>
          </a:p>
          <a:p>
            <a:r>
              <a:rPr lang="pl-PL" dirty="0" smtClean="0"/>
              <a:t>Zdrowie</a:t>
            </a:r>
          </a:p>
          <a:p>
            <a:pPr>
              <a:buNone/>
            </a:pPr>
            <a:endParaRPr lang="pl-PL" dirty="0" smtClean="0"/>
          </a:p>
          <a:p>
            <a:pPr>
              <a:buNone/>
            </a:pP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 co oszczędzamy?</a:t>
            </a:r>
            <a:endParaRPr lang="pl-PL" dirty="0"/>
          </a:p>
        </p:txBody>
      </p:sp>
      <p:pic>
        <p:nvPicPr>
          <p:cNvPr id="8" name="Symbol zastępczy zawartości 7" descr="IMG_20211025_131840.jpg"/>
          <p:cNvPicPr>
            <a:picLocks noGrp="1" noChangeAspect="1"/>
          </p:cNvPicPr>
          <p:nvPr>
            <p:ph sz="half" idx="2"/>
          </p:nvPr>
        </p:nvPicPr>
        <p:blipFill>
          <a:blip r:embed="rId2" cstate="print"/>
          <a:stretch>
            <a:fillRect/>
          </a:stretch>
        </p:blipFill>
        <p:spPr>
          <a:xfrm>
            <a:off x="5072066" y="3357562"/>
            <a:ext cx="3943352" cy="2957514"/>
          </a:xfrm>
        </p:spPr>
      </p:pic>
      <p:pic>
        <p:nvPicPr>
          <p:cNvPr id="10" name="Symbol zastępczy zawartości 9" descr="IMG_20211025_131803.jpg"/>
          <p:cNvPicPr>
            <a:picLocks noGrp="1" noChangeAspect="1"/>
          </p:cNvPicPr>
          <p:nvPr>
            <p:ph sz="half" idx="1"/>
          </p:nvPr>
        </p:nvPicPr>
        <p:blipFill>
          <a:blip r:embed="rId3" cstate="print"/>
          <a:stretch>
            <a:fillRect/>
          </a:stretch>
        </p:blipFill>
        <p:spPr>
          <a:xfrm>
            <a:off x="1071538" y="1357297"/>
            <a:ext cx="5572164" cy="417912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74638"/>
            <a:ext cx="8329642" cy="796908"/>
          </a:xfrm>
        </p:spPr>
        <p:txBody>
          <a:bodyPr>
            <a:normAutofit/>
          </a:bodyPr>
          <a:lstStyle/>
          <a:p>
            <a:r>
              <a:rPr lang="pl-PL" dirty="0" smtClean="0"/>
              <a:t>W jaki sposób możemy oszczędzać?</a:t>
            </a:r>
            <a:endParaRPr lang="pl-PL" dirty="0"/>
          </a:p>
        </p:txBody>
      </p:sp>
      <p:sp>
        <p:nvSpPr>
          <p:cNvPr id="3" name="Symbol zastępczy zawartości 2"/>
          <p:cNvSpPr>
            <a:spLocks noGrp="1"/>
          </p:cNvSpPr>
          <p:nvPr>
            <p:ph idx="1"/>
          </p:nvPr>
        </p:nvSpPr>
        <p:spPr>
          <a:xfrm>
            <a:off x="1571604" y="1142984"/>
            <a:ext cx="7115196" cy="5572164"/>
          </a:xfrm>
        </p:spPr>
        <p:txBody>
          <a:bodyPr>
            <a:normAutofit fontScale="85000" lnSpcReduction="20000"/>
          </a:bodyPr>
          <a:lstStyle/>
          <a:p>
            <a:pPr>
              <a:buNone/>
            </a:pPr>
            <a:r>
              <a:rPr lang="pl-PL" b="1" dirty="0" smtClean="0"/>
              <a:t>Pieniądze</a:t>
            </a:r>
            <a:r>
              <a:rPr lang="pl-PL" dirty="0" smtClean="0"/>
              <a:t>:</a:t>
            </a:r>
          </a:p>
          <a:p>
            <a:r>
              <a:rPr lang="pl-PL" dirty="0" smtClean="0"/>
              <a:t>Chować pieniądze do skarpetki</a:t>
            </a:r>
          </a:p>
          <a:p>
            <a:r>
              <a:rPr lang="pl-PL" dirty="0" smtClean="0"/>
              <a:t>Nie wydawać - odkładać</a:t>
            </a:r>
          </a:p>
          <a:p>
            <a:r>
              <a:rPr lang="pl-PL" dirty="0" smtClean="0"/>
              <a:t>Racjonalnie planować zakupy( porównanie ofert, podejmowanie decyzji zakupowych, promocje)</a:t>
            </a:r>
          </a:p>
          <a:p>
            <a:r>
              <a:rPr lang="pl-PL" dirty="0" smtClean="0"/>
              <a:t>Odkładamy na koncie oszczędnościowym/ lokacie bankowej</a:t>
            </a:r>
          </a:p>
          <a:p>
            <a:r>
              <a:rPr lang="pl-PL" dirty="0" smtClean="0"/>
              <a:t>Szukamy tańszych produktów</a:t>
            </a:r>
          </a:p>
          <a:p>
            <a:r>
              <a:rPr lang="pl-PL" dirty="0" smtClean="0"/>
              <a:t>Sami wykonujemy niektóre przedmioty aby za nie nie płacić</a:t>
            </a:r>
          </a:p>
          <a:p>
            <a:r>
              <a:rPr lang="pl-PL" dirty="0" smtClean="0"/>
              <a:t>Szukamy dodatkowej pracy </a:t>
            </a:r>
          </a:p>
          <a:p>
            <a:r>
              <a:rPr lang="pl-PL" dirty="0" smtClean="0"/>
              <a:t>Naprawiaj zamiast kupować nowe rzeczy</a:t>
            </a:r>
          </a:p>
          <a:p>
            <a:r>
              <a:rPr lang="pl-PL" dirty="0" smtClean="0"/>
              <a:t>Sporządzaj listę zakupów</a:t>
            </a:r>
          </a:p>
          <a:p>
            <a:pPr>
              <a:buNone/>
            </a:pP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normAutofit/>
          </a:bodyPr>
          <a:lstStyle/>
          <a:p>
            <a:r>
              <a:rPr lang="pl-PL" dirty="0" smtClean="0"/>
              <a:t>W jaki sposób możemy oszczędzać?</a:t>
            </a:r>
            <a:endParaRPr lang="pl-PL" dirty="0"/>
          </a:p>
        </p:txBody>
      </p:sp>
      <p:sp>
        <p:nvSpPr>
          <p:cNvPr id="3" name="Symbol zastępczy zawartości 2"/>
          <p:cNvSpPr>
            <a:spLocks noGrp="1"/>
          </p:cNvSpPr>
          <p:nvPr>
            <p:ph idx="1"/>
          </p:nvPr>
        </p:nvSpPr>
        <p:spPr>
          <a:xfrm>
            <a:off x="1142976" y="1142984"/>
            <a:ext cx="7543824" cy="5572164"/>
          </a:xfrm>
        </p:spPr>
        <p:txBody>
          <a:bodyPr>
            <a:normAutofit fontScale="92500" lnSpcReduction="20000"/>
          </a:bodyPr>
          <a:lstStyle/>
          <a:p>
            <a:pPr>
              <a:buNone/>
            </a:pPr>
            <a:r>
              <a:rPr lang="pl-PL" b="1" dirty="0" smtClean="0"/>
              <a:t>Zasoby naturalne</a:t>
            </a:r>
            <a:r>
              <a:rPr lang="pl-PL" dirty="0" smtClean="0"/>
              <a:t>:</a:t>
            </a:r>
          </a:p>
          <a:p>
            <a:r>
              <a:rPr lang="pl-PL" dirty="0" smtClean="0"/>
              <a:t>Nie zostawiać włączonych przedmiotów (np. włączone światło przez cały dzień)</a:t>
            </a:r>
          </a:p>
          <a:p>
            <a:r>
              <a:rPr lang="pl-PL" dirty="0" smtClean="0"/>
              <a:t>Nie zostawiać włączonych urządzeń elektrycznych na tzw. „czuwaniu”</a:t>
            </a:r>
          </a:p>
          <a:p>
            <a:r>
              <a:rPr lang="pl-PL" dirty="0" smtClean="0"/>
              <a:t>Jak myjemy zęby zakręcamy wodę</a:t>
            </a:r>
          </a:p>
          <a:p>
            <a:r>
              <a:rPr lang="pl-PL" dirty="0" smtClean="0"/>
              <a:t>Zamiast jeździć samochodem idziemy pieszo albo jedziemy rowerem</a:t>
            </a:r>
          </a:p>
          <a:p>
            <a:r>
              <a:rPr lang="pl-PL" dirty="0" smtClean="0"/>
              <a:t>Stosujemy recykling</a:t>
            </a:r>
          </a:p>
          <a:p>
            <a:r>
              <a:rPr lang="pl-PL" dirty="0" smtClean="0"/>
              <a:t>Alternatywne źródła energii ( wiatr, woda, słońce) – zielona energia</a:t>
            </a:r>
          </a:p>
          <a:p>
            <a:r>
              <a:rPr lang="pl-PL" dirty="0" smtClean="0"/>
              <a:t>Gotuj tylko tyle wody w czajniku ile potrzebujesz</a:t>
            </a:r>
          </a:p>
          <a:p>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normAutofit/>
          </a:bodyPr>
          <a:lstStyle/>
          <a:p>
            <a:r>
              <a:rPr lang="pl-PL" dirty="0" smtClean="0"/>
              <a:t>W jaki sposób możemy oszczędzać?</a:t>
            </a:r>
            <a:endParaRPr lang="pl-PL" dirty="0"/>
          </a:p>
        </p:txBody>
      </p:sp>
      <p:sp>
        <p:nvSpPr>
          <p:cNvPr id="3" name="Symbol zastępczy zawartości 2"/>
          <p:cNvSpPr>
            <a:spLocks noGrp="1"/>
          </p:cNvSpPr>
          <p:nvPr>
            <p:ph idx="1"/>
          </p:nvPr>
        </p:nvSpPr>
        <p:spPr>
          <a:xfrm>
            <a:off x="1428728" y="1142984"/>
            <a:ext cx="7258072" cy="5572164"/>
          </a:xfrm>
        </p:spPr>
        <p:txBody>
          <a:bodyPr>
            <a:normAutofit fontScale="92500" lnSpcReduction="20000"/>
          </a:bodyPr>
          <a:lstStyle/>
          <a:p>
            <a:pPr>
              <a:buNone/>
            </a:pPr>
            <a:r>
              <a:rPr lang="pl-PL" b="1" dirty="0" smtClean="0"/>
              <a:t>Rzeczy i materiały</a:t>
            </a:r>
            <a:r>
              <a:rPr lang="pl-PL" dirty="0" smtClean="0"/>
              <a:t>:</a:t>
            </a:r>
          </a:p>
          <a:p>
            <a:r>
              <a:rPr lang="pl-PL" dirty="0" smtClean="0"/>
              <a:t>Odpowiednio przechowywać żywność</a:t>
            </a:r>
          </a:p>
          <a:p>
            <a:r>
              <a:rPr lang="pl-PL" dirty="0" smtClean="0"/>
              <a:t>Nie marnować żywności</a:t>
            </a:r>
          </a:p>
          <a:p>
            <a:r>
              <a:rPr lang="pl-PL" dirty="0" smtClean="0"/>
              <a:t>Staramy się zużywać codzienne rzeczy w mniejszych ilościach</a:t>
            </a:r>
          </a:p>
          <a:p>
            <a:r>
              <a:rPr lang="pl-PL" dirty="0" smtClean="0"/>
              <a:t>Kupujemy tyle żywności ile zjemy, żeby jej nie wyrzucać</a:t>
            </a:r>
          </a:p>
          <a:p>
            <a:r>
              <a:rPr lang="pl-PL" dirty="0" smtClean="0"/>
              <a:t>Segregujemy śmieci</a:t>
            </a:r>
          </a:p>
          <a:p>
            <a:r>
              <a:rPr lang="pl-PL" dirty="0" smtClean="0"/>
              <a:t>Naprawiaj nie wyrzucaj</a:t>
            </a:r>
          </a:p>
          <a:p>
            <a:r>
              <a:rPr lang="pl-PL" dirty="0" smtClean="0"/>
              <a:t>Pamiętaj, że żywność możesz pasteryzować, mrozić lub suszyć</a:t>
            </a:r>
          </a:p>
          <a:p>
            <a:r>
              <a:rPr lang="pl-PL" dirty="0" smtClean="0"/>
              <a:t>Dajemy ubraniom drugie życie (przerabiamy je) lub kupujemy używane</a:t>
            </a:r>
          </a:p>
          <a:p>
            <a:endParaRPr lang="pl-P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249</TotalTime>
  <Words>447</Words>
  <PresentationFormat>Pokaz na ekranie (4:3)</PresentationFormat>
  <Paragraphs>97</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Przesilenie</vt:lpstr>
      <vt:lpstr>„Oszczędzanie na przyszłość”</vt:lpstr>
      <vt:lpstr>Co to jest oszczędzanie?</vt:lpstr>
      <vt:lpstr>Co można oszczędzać?</vt:lpstr>
      <vt:lpstr>Co można oszczędzać?</vt:lpstr>
      <vt:lpstr>Na co oszczędzamy? Jaki może być cel oszczędzania?</vt:lpstr>
      <vt:lpstr>Na co oszczędzamy?</vt:lpstr>
      <vt:lpstr>W jaki sposób możemy oszczędzać?</vt:lpstr>
      <vt:lpstr>W jaki sposób możemy oszczędzać?</vt:lpstr>
      <vt:lpstr>W jaki sposób możemy oszczędzać?</vt:lpstr>
      <vt:lpstr>W jaki sposób możemy oszczędzać?</vt:lpstr>
      <vt:lpstr>W jaki sposób oszczędzamy?</vt:lpstr>
      <vt:lpstr>Wykonał: Szymon Woźniak  5 A</vt:lpstr>
      <vt:lpstr>Kto zyskuje na oszczędzaniu?</vt:lpstr>
      <vt:lpstr>Konrad Stachowski 5 A „Jak oszczędzać pieniądze?”</vt:lpstr>
      <vt:lpstr>Lekcję przygotowali:  Anhalt Oliwia Bruniecki Marcel Erdanowska Urszula Glaza Joanna Jakubczak Marcelina Jankowska Zofia Kaszubowska Natalia Kawecki Tobiasz Kryszewski Xavier Megier Wiktor Narloch Piotr Olżyński Aleksander Paszek Paweł Podwojewska Kornelia Połomski Bartosz Ramusiak Borys Sikorski Jakub Stachowski Konrad Szlagowska Kamila Szopińska Milena Telega Wojciech Woźniak Szymon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„Oszczędzanie na przyszłość”</dc:title>
  <dc:creator>Admin</dc:creator>
  <cp:lastModifiedBy>Admin</cp:lastModifiedBy>
  <cp:revision>24</cp:revision>
  <dcterms:created xsi:type="dcterms:W3CDTF">2021-11-07T16:53:08Z</dcterms:created>
  <dcterms:modified xsi:type="dcterms:W3CDTF">2021-11-14T17:35:25Z</dcterms:modified>
</cp:coreProperties>
</file>