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427" r:id="rId2"/>
    <p:sldId id="440" r:id="rId3"/>
    <p:sldId id="368" r:id="rId4"/>
    <p:sldId id="369" r:id="rId5"/>
    <p:sldId id="372" r:id="rId6"/>
    <p:sldId id="374" r:id="rId7"/>
    <p:sldId id="376" r:id="rId8"/>
    <p:sldId id="370" r:id="rId9"/>
    <p:sldId id="377" r:id="rId10"/>
    <p:sldId id="380" r:id="rId11"/>
    <p:sldId id="444" r:id="rId12"/>
    <p:sldId id="382" r:id="rId13"/>
    <p:sldId id="443" r:id="rId14"/>
    <p:sldId id="403" r:id="rId15"/>
    <p:sldId id="383" r:id="rId16"/>
    <p:sldId id="384" r:id="rId17"/>
    <p:sldId id="431" r:id="rId18"/>
    <p:sldId id="441" r:id="rId19"/>
    <p:sldId id="435" r:id="rId20"/>
    <p:sldId id="385" r:id="rId21"/>
    <p:sldId id="386" r:id="rId22"/>
    <p:sldId id="387" r:id="rId23"/>
    <p:sldId id="400" r:id="rId24"/>
    <p:sldId id="388" r:id="rId25"/>
    <p:sldId id="389" r:id="rId26"/>
    <p:sldId id="434" r:id="rId27"/>
    <p:sldId id="393" r:id="rId28"/>
    <p:sldId id="394" r:id="rId29"/>
    <p:sldId id="395" r:id="rId30"/>
    <p:sldId id="396" r:id="rId31"/>
    <p:sldId id="402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761" autoAdjust="0"/>
  </p:normalViewPr>
  <p:slideViewPr>
    <p:cSldViewPr>
      <p:cViewPr varScale="1">
        <p:scale>
          <a:sx n="109" d="100"/>
          <a:sy n="109" d="100"/>
        </p:scale>
        <p:origin x="20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ED21-7654-4A81-88C0-0181436CB37F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3D06-DE0B-46D2-8753-33BA32CF55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3AEB-D2BC-4B5C-B1A6-5DC781B760BB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B884-EACB-4806-BF97-089043A19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A97B7-08AA-4849-8750-86C4239BD671}" type="datetimeFigureOut">
              <a:rPr lang="pl-PL" smtClean="0"/>
              <a:pPr/>
              <a:t>15.03.2024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2024/2025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35163"/>
            <a:ext cx="3030734" cy="45982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/>
              <a:t>Do oryginałów dokumentów należy dołączyć: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1205488"/>
          </a:xfrm>
        </p:spPr>
        <p:txBody>
          <a:bodyPr>
            <a:normAutofit/>
          </a:bodyPr>
          <a:lstStyle/>
          <a:p>
            <a:pPr lvl="0"/>
            <a:r>
              <a:rPr lang="pl-PL" dirty="0" smtClean="0">
                <a:latin typeface="Bookman Old Style" pitchFamily="18" charset="0"/>
              </a:rPr>
              <a:t>dwie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fotografie,</a:t>
            </a:r>
          </a:p>
          <a:p>
            <a:pPr lvl="0"/>
            <a:r>
              <a:rPr lang="pl-PL" b="1" dirty="0" smtClean="0">
                <a:latin typeface="Bookman Old Style" pitchFamily="18" charset="0"/>
              </a:rPr>
              <a:t>Kartę informacyjną kandydata (zał. 1).</a:t>
            </a:r>
          </a:p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859782" cy="38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2.  Postępowanie kwalifikacyjne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en-US" sz="3000" dirty="0" smtClean="0"/>
              <a:t>M</a:t>
            </a:r>
            <a:r>
              <a:rPr lang="pl-PL" sz="3000" dirty="0" err="1" smtClean="0"/>
              <a:t>aksymalnie</a:t>
            </a:r>
            <a:r>
              <a:rPr lang="pl-PL" sz="3000" b="1" dirty="0" smtClean="0"/>
              <a:t>  200, </a:t>
            </a:r>
            <a:r>
              <a:rPr lang="pl-PL" sz="3000" dirty="0" smtClean="0"/>
              <a:t>w tym:</a:t>
            </a:r>
            <a:endParaRPr lang="en-US" sz="3000" dirty="0" smtClean="0"/>
          </a:p>
          <a:p>
            <a:pPr lvl="2">
              <a:buNone/>
            </a:pPr>
            <a:endParaRPr lang="pl-PL" sz="1600" dirty="0" smtClean="0"/>
          </a:p>
          <a:p>
            <a:pPr lvl="0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   100</a:t>
            </a:r>
            <a:r>
              <a:rPr lang="pl-PL" sz="2800" b="1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punktów</a:t>
            </a:r>
            <a:r>
              <a:rPr lang="pl-PL" sz="2800" dirty="0" smtClean="0">
                <a:latin typeface="Bookman Old Style" pitchFamily="18" charset="0"/>
              </a:rPr>
              <a:t> -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punkty uzyskane w wyniku </a:t>
            </a:r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zawarte w zaświadczeniu o szczegółowych wynikach egzaminu. </a:t>
            </a:r>
          </a:p>
          <a:p>
            <a:pPr lvl="0"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Wyniki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wyrażone w skali procentowej dla zadań z zakresu: 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polski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matematyka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obcy nowożytny na poziomie podstawowym,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przelicza się na punkty według zasady: wynik procentowy z ww. zakresów mnożony przez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0,35 pkt.   </a:t>
            </a:r>
            <a:r>
              <a:rPr lang="pl-PL" sz="2800" dirty="0" smtClean="0">
                <a:latin typeface="Bookman Old Style" pitchFamily="18" charset="0"/>
              </a:rPr>
              <a:t>w przypadku j. polskiego i matematyki, przez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 pkt.  </a:t>
            </a:r>
            <a:r>
              <a:rPr lang="pl-PL" sz="2800" dirty="0" smtClean="0">
                <a:latin typeface="Bookman Old Style" pitchFamily="18" charset="0"/>
              </a:rPr>
              <a:t>w przypadku j. obcego.  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pochodzących z przeliczenia ocen uzyskanych na świadectwie ukończenia szkoły podstawowej z czterech przedmiotów </a:t>
            </a:r>
            <a:r>
              <a:rPr lang="pl-PL" sz="2800" dirty="0" smtClean="0">
                <a:latin typeface="Bookman Old Style" pitchFamily="18" charset="0"/>
              </a:rPr>
              <a:t>(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72 punkty</a:t>
            </a:r>
            <a:r>
              <a:rPr lang="pl-PL" sz="2800" b="1" dirty="0" smtClean="0">
                <a:latin typeface="Bookman Old Style" pitchFamily="18" charset="0"/>
              </a:rPr>
              <a:t>)</a:t>
            </a:r>
            <a:r>
              <a:rPr lang="pl-PL" sz="2800" dirty="0" smtClean="0">
                <a:latin typeface="Bookman Old Style" pitchFamily="18" charset="0"/>
              </a:rPr>
              <a:t>. </a:t>
            </a:r>
            <a:endParaRPr lang="en-US" sz="28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Bookman Old Style" pitchFamily="18" charset="0"/>
              </a:rPr>
              <a:t>   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Pod uwagę brane są przedmioty: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polski; 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matematyka;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angielski;</a:t>
            </a:r>
            <a:endParaRPr lang="pl-PL" sz="1600" strike="sngStrike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jeden spośród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biologia,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chemia, fizyka, historia,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j. niemiecki , geografia, informatyka, </a:t>
            </a:r>
            <a:r>
              <a:rPr lang="pl-PL" b="1" dirty="0" err="1" smtClean="0">
                <a:solidFill>
                  <a:srgbClr val="002060"/>
                </a:solidFill>
                <a:latin typeface="Bookman Old Style" pitchFamily="18" charset="0"/>
              </a:rPr>
              <a:t>wos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, j. obcy –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zależności od wyboru klasy.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Przedmioty rekrutacyjne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Czwarty przedmiot,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uwzględniony w rekrutacji do szkół ponadpodstawowych, w roku 2024 będzie zależał od decyzji poszczególnych </a:t>
            </a:r>
            <a:r>
              <a:rPr lang="pl-PL" dirty="0" smtClean="0">
                <a:latin typeface="Bookman Old Style" pitchFamily="18" charset="0"/>
              </a:rPr>
              <a:t>szkół.</a:t>
            </a:r>
          </a:p>
          <a:p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technikach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najściślej związany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z kształceniem zawodowym.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liceach ogólnokształcących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</a:t>
            </a:r>
            <a:r>
              <a:rPr lang="pl-PL" smtClean="0">
                <a:solidFill>
                  <a:srgbClr val="002060"/>
                </a:solidFill>
                <a:latin typeface="Bookman Old Style" pitchFamily="18" charset="0"/>
              </a:rPr>
              <a:t>nadający </a:t>
            </a:r>
            <a:r>
              <a:rPr lang="pl-PL" smtClean="0">
                <a:solidFill>
                  <a:srgbClr val="FF0000"/>
                </a:solidFill>
                <a:latin typeface="Bookman Old Style" pitchFamily="18" charset="0"/>
              </a:rPr>
              <a:t>rozszerzenie. </a:t>
            </a:r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81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np. I LO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05445"/>
              </p:ext>
            </p:extLst>
          </p:nvPr>
        </p:nvGraphicFramePr>
        <p:xfrm>
          <a:off x="179512" y="1817987"/>
          <a:ext cx="8507288" cy="260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031">
                <a:tc>
                  <a:txBody>
                    <a:bodyPr/>
                    <a:lstStyle/>
                    <a:p>
                      <a:r>
                        <a:rPr lang="pl-PL" dirty="0" smtClean="0"/>
                        <a:t>Klasa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Czwarty</a:t>
                      </a:r>
                      <a:r>
                        <a:rPr lang="pl-PL" baseline="0" dirty="0" smtClean="0"/>
                        <a:t> przedmiot rekrutacyjny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politechniczna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fizyka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lingwistyczna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drugi</a:t>
                      </a:r>
                      <a:r>
                        <a:rPr lang="pl-PL" sz="3600" b="1" baseline="0" dirty="0" smtClean="0">
                          <a:solidFill>
                            <a:srgbClr val="FF0000"/>
                          </a:solidFill>
                        </a:rPr>
                        <a:t> język obcy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062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medyczna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biologia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>
                <a:latin typeface="Bookman Old Style" pitchFamily="18" charset="0"/>
              </a:rPr>
              <a:t>celujący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bardzo 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17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14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dostateczny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dopuszczający</a:t>
            </a:r>
            <a:r>
              <a:rPr lang="pl-PL" sz="3200" dirty="0" smtClean="0">
                <a:latin typeface="Bookman Old Style" pitchFamily="18" charset="0"/>
              </a:rPr>
              <a:t> - </a:t>
            </a:r>
            <a:r>
              <a:rPr lang="pl-PL" sz="3200" b="1" dirty="0" smtClean="0">
                <a:latin typeface="Bookman Old Style" pitchFamily="18" charset="0"/>
              </a:rPr>
              <a:t>2</a:t>
            </a:r>
            <a:r>
              <a:rPr lang="pl-PL" sz="3200" dirty="0" smtClean="0">
                <a:latin typeface="Bookman Old Style" pitchFamily="18" charset="0"/>
              </a:rPr>
              <a:t> punkty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034508"/>
            <a:ext cx="2179326" cy="142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uzyskanych za inne osiągnięcia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wymienione w świadectwie </a:t>
            </a:r>
            <a:r>
              <a:rPr lang="pl-PL" dirty="0" smtClean="0">
                <a:latin typeface="Bookman Old Style" pitchFamily="18" charset="0"/>
              </a:rPr>
              <a:t>ukończenia szkoły podstawowej w dowolnym roku 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(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maksymalnie </a:t>
            </a:r>
            <a:r>
              <a:rPr lang="pl-PL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28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punkty</a:t>
            </a:r>
            <a:r>
              <a:rPr lang="pl-PL" dirty="0" smtClean="0">
                <a:latin typeface="Bookman Old Style" pitchFamily="18" charset="0"/>
              </a:rPr>
              <a:t>):</a:t>
            </a:r>
          </a:p>
          <a:p>
            <a:pPr lvl="0"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a) za ukończenie szkoły </a:t>
            </a:r>
            <a:r>
              <a:rPr lang="pl-PL" dirty="0" err="1" smtClean="0">
                <a:latin typeface="Bookman Old Style" pitchFamily="18" charset="0"/>
              </a:rPr>
              <a:t>podstwaowej</a:t>
            </a:r>
            <a:r>
              <a:rPr lang="pl-PL" dirty="0" smtClean="0">
                <a:latin typeface="Bookman Old Style" pitchFamily="18" charset="0"/>
              </a:rPr>
              <a:t>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wyróżnieniem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b) za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</a:t>
            </a:r>
            <a:r>
              <a:rPr lang="pl-PL" b="1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finalisty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konkursu przedmiotowego 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laureata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5  </a:t>
            </a:r>
            <a:r>
              <a:rPr lang="pl-PL" b="1" dirty="0" smtClean="0">
                <a:latin typeface="Bookman Old Style" pitchFamily="18" charset="0"/>
              </a:rPr>
              <a:t>punktów </a:t>
            </a:r>
          </a:p>
          <a:p>
            <a:pPr lvl="0"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c) za  uzyskanie tytułu w konkursach przedmiotowych organizowanych przez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kuratora </a:t>
            </a:r>
            <a:r>
              <a:rPr lang="pl-PL" dirty="0" smtClean="0">
                <a:latin typeface="Bookman Old Style" pitchFamily="18" charset="0"/>
              </a:rPr>
              <a:t>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 wojewódzkim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dwóch lub więcej tytułów finalisty </a:t>
            </a:r>
            <a:r>
              <a:rPr lang="pl-PL" dirty="0" smtClean="0">
                <a:latin typeface="Bookman Old Style" pitchFamily="18" charset="0"/>
              </a:rPr>
              <a:t>konkursu przedmiotowego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laureata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finalisty 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  <a:endParaRPr lang="pl-PL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 </a:t>
            </a:r>
            <a:r>
              <a:rPr lang="pl-PL" dirty="0" smtClean="0">
                <a:latin typeface="Bookman Old Style" pitchFamily="18" charset="0"/>
              </a:rPr>
              <a:t>konkursu przedmiotowego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punktów</a:t>
            </a:r>
          </a:p>
          <a:p>
            <a:pPr lvl="0">
              <a:buNone/>
            </a:pPr>
            <a:r>
              <a:rPr lang="pl-PL" b="1" dirty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laureata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lang="pl-PL" b="1" dirty="0" smtClean="0">
                <a:latin typeface="Bookman Old Style" pitchFamily="18" charset="0"/>
              </a:rPr>
              <a:t> punktów 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 punkty </a:t>
            </a:r>
            <a:endParaRPr lang="en-US" b="1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b="1" dirty="0" smtClean="0"/>
              <a:t>      </a:t>
            </a:r>
            <a:endParaRPr lang="pl-PL" b="1" dirty="0" smtClean="0"/>
          </a:p>
          <a:p>
            <a:pPr lvl="0">
              <a:buNone/>
            </a:pPr>
            <a:endParaRPr lang="pl-PL" b="1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c)</a:t>
            </a:r>
            <a:r>
              <a:rPr lang="pl-PL" dirty="0" smtClean="0">
                <a:latin typeface="Bookman Old Style" pitchFamily="18" charset="0"/>
              </a:rPr>
              <a:t>za uzyskania wysokiego miejsca  w zawodach wiedzy, artystycznych, sportowych przy czym na szczeblu: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międzynarodowym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krajowym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 </a:t>
            </a:r>
            <a:endParaRPr lang="pl-PL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powiatowym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</a:rPr>
              <a:t> punkt</a:t>
            </a:r>
            <a:r>
              <a:rPr lang="pl-PL" sz="1700" b="1" dirty="0" smtClean="0">
                <a:latin typeface="Bookman Old Style" pitchFamily="18" charset="0"/>
              </a:rPr>
              <a:t>;</a:t>
            </a:r>
            <a:endParaRPr lang="pl-PL" sz="17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e)</a:t>
            </a:r>
            <a:r>
              <a:rPr lang="pl-PL" dirty="0" smtClean="0">
                <a:latin typeface="Bookman Old Style" pitchFamily="18" charset="0"/>
              </a:rPr>
              <a:t>za osiągnięcia w zakresie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aktywności społecznej</a:t>
            </a:r>
            <a:r>
              <a:rPr lang="pl-PL" dirty="0" smtClean="0">
                <a:latin typeface="Bookman Old Style" pitchFamily="18" charset="0"/>
              </a:rPr>
              <a:t>,         w tym na rzecz środowiska szkolnego, </a:t>
            </a:r>
          </a:p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   w szczególności w formie wolontariatu –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 punkty</a:t>
            </a:r>
            <a:r>
              <a:rPr lang="pl-PL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n-US" b="1" i="1" dirty="0" smtClean="0"/>
              <a:t>                    </a:t>
            </a: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24944"/>
            <a:ext cx="199449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solidFill>
                  <a:srgbClr val="FF0000"/>
                </a:solidFill>
              </a:rPr>
              <a:t>Postępowanie kwalifikacyjne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W przypadku gdy kandydat ma więcej niż jedno szczególne osiągnięcie </a:t>
            </a:r>
            <a:r>
              <a:rPr lang="pl-PL" dirty="0">
                <a:solidFill>
                  <a:srgbClr val="FF0000"/>
                </a:solidFill>
              </a:rPr>
              <a:t>z takich samych zawodów wiedzy, artystycznych i sportowych, na tym samym szczeblu oraz z tego samego zakresu</a:t>
            </a:r>
            <a:r>
              <a:rPr lang="pl-PL" dirty="0"/>
              <a:t>, </a:t>
            </a:r>
            <a:r>
              <a:rPr lang="pl-PL" dirty="0" smtClean="0"/>
              <a:t>wymienione </a:t>
            </a:r>
            <a:r>
              <a:rPr lang="pl-PL" dirty="0"/>
              <a:t>na świadectwie ukończenia </a:t>
            </a:r>
            <a:r>
              <a:rPr lang="pl-PL" dirty="0" smtClean="0"/>
              <a:t>szkoły podstawowej </a:t>
            </a:r>
          </a:p>
          <a:p>
            <a:pPr marL="0" indent="0" algn="ctr">
              <a:buNone/>
            </a:pPr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uzyskane w dowolnej klasie szkoły podstawowej, </a:t>
            </a:r>
            <a:r>
              <a:rPr lang="pl-PL" dirty="0">
                <a:solidFill>
                  <a:srgbClr val="FF0000"/>
                </a:solidFill>
              </a:rPr>
              <a:t>przyznaje się jednorazowo punkty za najwyższe osiągnięcie tego ucznia w tych zawodach</a:t>
            </a:r>
            <a:r>
              <a:rPr lang="pl-PL" dirty="0"/>
              <a:t>, z tym że maksymalna liczba punktów możliwych do uzyskania za wszystkie osiągnięcia wynosi </a:t>
            </a:r>
            <a:r>
              <a:rPr lang="pl-PL" sz="4400" b="1" dirty="0">
                <a:solidFill>
                  <a:srgbClr val="FF0000"/>
                </a:solidFill>
              </a:rPr>
              <a:t>18</a:t>
            </a:r>
            <a:r>
              <a:rPr lang="pl-PL" b="1" dirty="0">
                <a:solidFill>
                  <a:srgbClr val="FF0000"/>
                </a:solidFill>
              </a:rPr>
              <a:t> punktów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77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pkt.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świadectwo z wyróżnieniem 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wolontariat, aktywność na rzecz szkoły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18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konkursy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( np.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piłka ręczna na szczeblu wojewódzkim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1m.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piłka nożna na szczeblu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 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 w konkursie plastycznym  na szczeblu  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     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3m. 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w konkursie recytatorskim  na szczeblu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powiatowym 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pkt.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….)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WPISANE  NA   ŚWIADECTWIE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613923"/>
            <a:ext cx="903403" cy="710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rekrutacji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Ustawa </a:t>
            </a:r>
            <a:r>
              <a:rPr lang="pl-PL" b="1" i="1" dirty="0">
                <a:solidFill>
                  <a:srgbClr val="FF0000"/>
                </a:solidFill>
              </a:rPr>
              <a:t>z dnia 14 grudnia 2016 r. </a:t>
            </a:r>
            <a:r>
              <a:rPr lang="pl-PL" b="1" dirty="0">
                <a:solidFill>
                  <a:srgbClr val="FF0000"/>
                </a:solidFill>
              </a:rPr>
              <a:t>Prawo oświatowe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endParaRPr lang="pl-PL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     (</a:t>
            </a:r>
            <a:r>
              <a:rPr lang="pl-PL" b="1" i="1" dirty="0">
                <a:solidFill>
                  <a:srgbClr val="FF0000"/>
                </a:solidFill>
              </a:rPr>
              <a:t>Dz</a:t>
            </a:r>
            <a:r>
              <a:rPr lang="pl-PL" b="1" dirty="0">
                <a:solidFill>
                  <a:srgbClr val="FF0000"/>
                </a:solidFill>
              </a:rPr>
              <a:t>. U. z </a:t>
            </a:r>
            <a:r>
              <a:rPr lang="pl-PL" b="1" dirty="0" smtClean="0">
                <a:solidFill>
                  <a:srgbClr val="FF0000"/>
                </a:solidFill>
              </a:rPr>
              <a:t>2023 poz</a:t>
            </a:r>
            <a:r>
              <a:rPr lang="pl-PL" b="1" dirty="0">
                <a:solidFill>
                  <a:srgbClr val="FF0000"/>
                </a:solidFill>
              </a:rPr>
              <a:t>. </a:t>
            </a:r>
            <a:r>
              <a:rPr lang="pl-PL" b="1" dirty="0" smtClean="0">
                <a:solidFill>
                  <a:srgbClr val="FF0000"/>
                </a:solidFill>
              </a:rPr>
              <a:t>900)</a:t>
            </a:r>
            <a:endParaRPr lang="pl-PL" b="1" dirty="0">
              <a:solidFill>
                <a:srgbClr val="FF0000"/>
              </a:solidFill>
            </a:endParaRPr>
          </a:p>
          <a:p>
            <a:pPr lvl="0" fontAlgn="base" hangingPunct="0"/>
            <a:r>
              <a:rPr lang="pl-PL" b="1" i="1" dirty="0" smtClean="0">
                <a:solidFill>
                  <a:srgbClr val="00B050"/>
                </a:solidFill>
              </a:rPr>
              <a:t>Rozporządzenia Ministra Edukacji Narodowej z dnia 18 listopada  2022 r. w sprawie przeprowadzania postępowania rekrutacyjnego oraz postępowania uzupełniającego do publicznych przedszkoli, szkół, placówek i centrów </a:t>
            </a:r>
          </a:p>
          <a:p>
            <a:pPr lvl="0" fontAlgn="base" hangingPunct="0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    ( Dz. U. 2022 poz. 2431 ze zmianami.);</a:t>
            </a:r>
            <a:endParaRPr lang="pl-PL" b="1" dirty="0" smtClean="0">
              <a:solidFill>
                <a:srgbClr val="00B050"/>
              </a:solidFill>
            </a:endParaRPr>
          </a:p>
          <a:p>
            <a:pPr lvl="0" fontAlgn="base" hangingPunct="0"/>
            <a:r>
              <a:rPr lang="pl-PL" b="1" i="1" dirty="0" smtClean="0">
                <a:solidFill>
                  <a:srgbClr val="FF0000"/>
                </a:solidFill>
              </a:rPr>
              <a:t>Terminów postępowania rekrutacyjnego i postępowania uzupełniającego, w tym terminów składania dokumentów, do klas szkół ponadpodstawowych  na rok szkolny 2024/2025 Pomorskiego Kuratora Oświaty z dnia </a:t>
            </a:r>
          </a:p>
          <a:p>
            <a:pPr marL="0" lvl="0" indent="0" fontAlgn="base" hangingPunct="0">
              <a:buNone/>
            </a:pP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   29 stycznia 2024r .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314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szkoły przyjmowani są kandydaci, kolejno,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największą ilością punktów.</a:t>
            </a:r>
            <a:b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>
                <a:latin typeface="Bookman Old Style" pitchFamily="18" charset="0"/>
              </a:rPr>
              <a:t>W przypadku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równorzędnych wyników </a:t>
            </a:r>
            <a:r>
              <a:rPr lang="pl-PL" dirty="0" smtClean="0">
                <a:latin typeface="Bookman Old Style" pitchFamily="18" charset="0"/>
              </a:rPr>
              <a:t>uzyskanych w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pierwszym etapie postępowania rekrutacyjnego</a:t>
            </a:r>
            <a:r>
              <a:rPr lang="pl-PL" dirty="0" smtClean="0">
                <a:latin typeface="Bookman Old Style" pitchFamily="18" charset="0"/>
              </a:rPr>
              <a:t>, w drugim etapie postępowania rekrutacyjnego przyjmuje się kandydatów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dirty="0" smtClean="0">
                <a:latin typeface="Bookman Old Style" pitchFamily="18" charset="0"/>
              </a:rPr>
              <a:t>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problemami zdrowotnymi</a:t>
            </a:r>
            <a:r>
              <a:rPr lang="pl-PL" dirty="0" smtClean="0">
                <a:latin typeface="Bookman Old Style" pitchFamily="18" charset="0"/>
              </a:rPr>
              <a:t>, ograniczającymi możliwości wyboru kierunku kształcenia ze względu na stan zdrowia, potwierdzonymi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opinią publicznej poradni psychologiczno-pedagogicznej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  <a:r>
              <a:rPr lang="pl-PL" dirty="0" smtClean="0">
                <a:latin typeface="Bookman Old Style" pitchFamily="18" charset="0"/>
              </a:rPr>
              <a:t> w tym publicznej poradni specjalistycznej</a:t>
            </a:r>
            <a:r>
              <a:rPr lang="pl-PL" dirty="0" smtClean="0"/>
              <a:t>. 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przypadku równorzędnych wyników uzyskanych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drugim etapie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postępowania rekrutacyjnego lub jeżeli po zakończeniu tego etapu szkoła, nadal dysponuje wolnymi miejscami, na trzecim etapie postępowania rekrutacyjnego są brane pod uwagę łącznie kryteria: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Bookman Old Style" pitchFamily="18" charset="0"/>
              </a:rPr>
              <a:t> </a:t>
            </a:r>
            <a:endParaRPr lang="pl-PL" sz="1800" dirty="0" smtClean="0">
              <a:latin typeface="Bookman Old Style" pitchFamily="18" charset="0"/>
            </a:endParaRPr>
          </a:p>
          <a:p>
            <a:r>
              <a:rPr lang="pl-PL" sz="2800" b="1" dirty="0" smtClean="0">
                <a:latin typeface="Bookman Old Style" pitchFamily="18" charset="0"/>
              </a:rPr>
              <a:t>1)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wielodzietność rodziny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2) niepełnosprawność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3) niepełnosprawność jednego z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4) niepełnosprawność obojga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5) niepełnosprawność rodzeństwa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6) samotne wychowywanie kandydata w rodzinie;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7) objęcie kandydata pieczą zastępczą.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      Kryteria, o których mowa,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mają jednakową wartość</a:t>
            </a:r>
            <a:r>
              <a:rPr lang="pl-PL" sz="2800" dirty="0" smtClean="0">
                <a:latin typeface="Bookman Old Style" pitchFamily="18" charset="0"/>
              </a:rPr>
              <a:t>.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Laureaci lub finaliści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ogólnopolskich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olimpiad przedmiotowych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oraz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laureaci konkursów przedmiotowych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o zasięgu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lub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dirty="0" smtClean="0"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przeprowadzonych zgodnie       z </a:t>
            </a:r>
            <a:r>
              <a:rPr lang="pl-PL" sz="2000" dirty="0" smtClean="0">
                <a:solidFill>
                  <a:srgbClr val="002060"/>
                </a:solidFill>
                <a:latin typeface="Bookman Old Style" pitchFamily="18" charset="0"/>
              </a:rPr>
              <a:t>art. 132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z dnia 14 grudnia 2016 r.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Prawo oświatowe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przyjmowani są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do wybranej szkoły ponadpodstawowej  niezależnie od przyjętych kryteriów.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03" y="5075122"/>
            <a:ext cx="1773403" cy="13300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2682820" cy="2682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od 15 maja do 14 czerwca 2024 r.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składanie podań o przyjęcie do szkoły wraz z dokumentami (podpisanego przez co najmniej jednego rodzica)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3125" y="4659776"/>
            <a:ext cx="2739125" cy="16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do 5 lipca 2024 godz.15.00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–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sz="1600" dirty="0" smtClean="0"/>
              <a:t>      </a:t>
            </a:r>
            <a:r>
              <a:rPr lang="pl-PL" i="1" dirty="0" smtClean="0">
                <a:solidFill>
                  <a:srgbClr val="002060"/>
                </a:solidFill>
              </a:rPr>
              <a:t>uzupełnienie wniosku o przyjęcie do szkoły ponadpodstawowej o </a:t>
            </a:r>
            <a:r>
              <a:rPr lang="pl-PL" b="1" i="1" dirty="0" smtClean="0">
                <a:solidFill>
                  <a:srgbClr val="002060"/>
                </a:solidFill>
              </a:rPr>
              <a:t>świadectwo ukończenia szkoły </a:t>
            </a:r>
            <a:r>
              <a:rPr lang="pl-PL" i="1" dirty="0" smtClean="0">
                <a:solidFill>
                  <a:srgbClr val="002060"/>
                </a:solidFill>
              </a:rPr>
              <a:t>podstawowej i o </a:t>
            </a:r>
            <a:r>
              <a:rPr lang="pl-PL" b="1" i="1" dirty="0" smtClean="0">
                <a:solidFill>
                  <a:srgbClr val="002060"/>
                </a:solidFill>
              </a:rPr>
              <a:t>zaświadczenie o wyniku egzaminu </a:t>
            </a:r>
            <a:r>
              <a:rPr lang="pl-PL" i="1" dirty="0" smtClean="0">
                <a:solidFill>
                  <a:srgbClr val="002060"/>
                </a:solidFill>
              </a:rPr>
              <a:t>ósmoklasisty oraz złożenie nowego wniosku, w tym zmiana przez kandydata wniosku o przyjęcie, z uwagi na zmianę szkół do których kandyduje;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pl-PL" sz="16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12 lipca 2024 godz. 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zakwalifikowanych do szkoły i kandydatów niezakwalifikowanych do szkoły</a:t>
            </a:r>
            <a:r>
              <a:rPr lang="pl-PL" i="1" dirty="0" smtClean="0">
                <a:latin typeface="Bookman Old Style" pitchFamily="18" charset="0"/>
              </a:rPr>
              <a:t>;</a:t>
            </a:r>
            <a:endParaRPr lang="pl-PL" sz="1600" i="1" dirty="0" smtClean="0">
              <a:latin typeface="Bookman Old Style" pitchFamily="18" charset="0"/>
            </a:endParaRPr>
          </a:p>
          <a:p>
            <a:endParaRPr lang="pl-PL" i="1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22 lipca 2024 r. do godz. 14</a:t>
            </a:r>
            <a:r>
              <a:rPr lang="pl-PL" b="1" baseline="30000" dirty="0" smtClean="0">
                <a:solidFill>
                  <a:srgbClr val="FF0000"/>
                </a:solidFill>
                <a:latin typeface="Bookman Old Style" pitchFamily="18" charset="0"/>
              </a:rPr>
              <a:t>00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przyjętych do szkoły oraz listy kandydatów nieprzyjętych do szkoły;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957" y="4641342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 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przyjmuje kandydata do szkoły, jeżeli w wyniku postępowania rekrutacyjnego kandydat został zakwalifikowany oraz złożył wymagane dokumenty.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5567" y="4130040"/>
            <a:ext cx="1126664" cy="203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podaje do publicznej wiadomości listę kandydatów przyjętych i kandydatów nieprzyjętych do szkoły. Lista zawiera imiona i nazwiska kandydatów przyjętych i kandydatów nieprzyjętych lub informację o liczbie wolnych miejsc.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Listy zawierają imiona i nazwiska kandydatów uszeregowane w kolejności alfabetycznej oraz 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najniższą liczbę punktów, która uprawnia do przyjęcia.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podania do publicznej wiadomości listy kandydatów przyjętych i kandydatów nieprzyjętych, rodzic kandydata lub kandydat pełnoletni może wystąpić do komisji rekrutacyjnej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 wnioskiem 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o sporządzenie uzasadnienia odmowy przyjęcia kandydata do szkoły.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Uzasadnienie sporządza się 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wystąpienia przez rodzica kandydata lub kandydata pełnoletniego z wnioskiem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2024/2025</a:t>
            </a: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do szkół ponadpodstawowych w powiecie starogardzkim szkoły prowadzą scentralizowany elektroniczny nabór przez Internet: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www.powiatstarogard.pl</a:t>
            </a:r>
          </a:p>
          <a:p>
            <a:pP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3695396" cy="20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Rodzic kandydata lub kandydat pełnoletni może wnieść do dyrektora szkoły odwołanie od rozstrzygnięcia komisji rekrutacyjnej, </a:t>
            </a:r>
          </a:p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sz="28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dni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uzasadnienia.</a:t>
            </a:r>
            <a:endParaRPr lang="en-US" sz="2800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l-PL" sz="2800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Dyrektor szkoły rozpatruje odwołanie od     </a:t>
            </a:r>
          </a:p>
          <a:p>
            <a:pPr marL="0" indent="0"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rozstrzygnięcia komisji rekrutacyjnej, w terminie </a:t>
            </a:r>
          </a:p>
          <a:p>
            <a:pPr algn="just">
              <a:buNone/>
            </a:pPr>
            <a:r>
              <a:rPr lang="pl-PL" sz="2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   3 dni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odwołania. Na   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rozstrzygnięcie dyrektora szkoły służy skarga do sądu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administracyjnego.</a:t>
            </a:r>
            <a:endParaRPr lang="pl-PL" sz="2400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2024/2025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2893116" cy="43894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latin typeface="Bookman Old Style" pitchFamily="18" charset="0"/>
              </a:rPr>
              <a:t>.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powiatu starogardzkiego mogą rejestrować się w systemie w: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macierzystej szkole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szkole  ponadpodstawowej  pierwszego wyboru,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punkcie informacyjnym o naborze, tj. w Wydziale Edukacji Starostwa Powiatowego    w Starogardzie Gdańskim , ul. Kościuszki 17,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dowolnym innym miejscu, które dysponuje dostępem do Internetu ( np. w domu, kawiarence interneto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wej)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sz="16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072206"/>
            <a:ext cx="72161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§ 1.  Przyjmowanie dokumentów od kandydatów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Kandydaci, składając podania do szkoły, posługują się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świadectwa ukończenia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zaświadczenia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 szczegółowych wynikach egzaminu ósmoklasisty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u="sng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poświadczonymi przez dyrektora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 które kandydat ukończył.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/>
              <a:t>6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okresie rekrutacji tj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od 15 maja do 14 czerwca 2024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prowadzonych przez Powiat Starogardzki wybierają na stronie internetowej Systemu Elektronicznego Naboru szkoły i klasy, do których chcą być przyjęci: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maksymalnie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trzy szkoły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dowolną liczbę klas w każdej </a:t>
            </a:r>
            <a:endParaRPr lang="en-US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z wybranych trzech szkół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ustala kolejność wybranych klas,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klasa wybrana jako pierwsza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jest ta, na której kandydatowi najbardziej zależy. Ostatnia z zaznaczonych to ta, na której kandydatowi najmniej zależy. Są to tzw.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preferencje kandydata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 Szkoła, prowadząca klasę wybraną jako pierwszą jest traktowana jako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szkoła pierwszego wyboru.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Po wyborze szkół Kandydaci ubiegający się o przyj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é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cie do szkół ponadpodstawowych, składają w terminie rekrutacji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w </a:t>
            </a:r>
            <a:r>
              <a:rPr lang="pl-PL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pierwszej</a:t>
            </a:r>
            <a:r>
              <a:rPr lang="pl-PL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 wybranych szkół: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wniosek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o przyjęcie do szkoły wydrukowane z Systemu Elektronicznego Naboru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podpisany  przez </a:t>
            </a:r>
            <a:r>
              <a:rPr lang="pl-PL" u="sng" dirty="0" smtClean="0">
                <a:latin typeface="Bookman Old Style" pitchFamily="18" charset="0"/>
                <a:cs typeface="Times New Roman" pitchFamily="18" charset="0"/>
              </a:rPr>
              <a:t>co najmniej jednego rodzica /prawnego opiekuna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( do szkoły branżowej dodatkowo zaświadczenie od pracodawcy o zamiarze zawarcia umowy),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świadectwo ukończenia szkoły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lub 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świadectwa ukończenia szkoły podstawowej opatrzoną nr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"1",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zaświadczenie o wynikach egzaminu ósmoklasisty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zaświadczenia o wynikach egzaminu ósmoklasisty opatrzoną nr 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"1", 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zaświadczenie o uzyskaniu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tytułu laureata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finalisty olimpiad lub konkursów,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opinię wydaną przez publiczna poradnię psychologiczno- pedagogiczną, w tym publiczną poradnię specjalistyczną , w sprawie pierwszeństwa w przyjęciu ucznia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problemami zdrowotnymi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2024/2025 do szkół ponadpodstawowych,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dniem 15 maja 2024r.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rozpoczynają działalność: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Szkolne Punkty Informacyjne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mieszczące się w budynkach szkół, w których można uzyskać informacje związane z rekrutacją, a także składać podania o przyjęcie do szkoły,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Powiatowy Punkt Informacyjny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siedzibą w budynku Starostwa Powiatowego </a:t>
            </a:r>
            <a:b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Starogardzie Gd. ul. Kościuszki 17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tel. (058) 76 73 576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koordynujący rekrutację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świadectwa ukończenia szkoły podstawowej wraz z 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oryginałem</a:t>
            </a:r>
            <a:r>
              <a:rPr lang="pl-PL" dirty="0" smtClean="0">
                <a:latin typeface="Bookman Old Style" pitchFamily="18" charset="0"/>
              </a:rPr>
              <a:t> zaświadczenia o szczegółowych wynikach egzaminu ósmoklasisty należy złożyć w wybranej szkole, w której uczeń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potwierdza wolę </a:t>
            </a:r>
            <a:r>
              <a:rPr lang="pl-PL" dirty="0" smtClean="0">
                <a:latin typeface="Bookman Old Style" pitchFamily="18" charset="0"/>
              </a:rPr>
              <a:t>podjęcia nauki.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00570"/>
            <a:ext cx="2293184" cy="212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5343</TotalTime>
  <Words>1842</Words>
  <Application>Microsoft Office PowerPoint</Application>
  <PresentationFormat>Pokaz na ekranie (4:3)</PresentationFormat>
  <Paragraphs>174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Bookman Old Style</vt:lpstr>
      <vt:lpstr>Calibri</vt:lpstr>
      <vt:lpstr>Constantia</vt:lpstr>
      <vt:lpstr>Times New Roman</vt:lpstr>
      <vt:lpstr>Wingdings 2</vt:lpstr>
      <vt:lpstr>Przepływ</vt:lpstr>
      <vt:lpstr>Rekrutacja 2024/2025</vt:lpstr>
      <vt:lpstr>Zasady rekrutacji</vt:lpstr>
      <vt:lpstr>  § 1.  Przyjmowanie dokumentów od kandydatów </vt:lpstr>
      <vt:lpstr>§ 1.  Przyjmowanie dokumentów od kandydatów </vt:lpstr>
      <vt:lpstr>§ 1.  Przyjmowanie dokumentów od kandydatów</vt:lpstr>
      <vt:lpstr>§ 1.  Przyjmowanie dokumentów od kandydatów</vt:lpstr>
      <vt:lpstr>DOKUMENTY</vt:lpstr>
      <vt:lpstr>§ 1.  Przyjmowanie dokumentów od kandydatów </vt:lpstr>
      <vt:lpstr>DOKUMENTY</vt:lpstr>
      <vt:lpstr>Do oryginałów dokumentów należy dołączyć: </vt:lpstr>
      <vt:lpstr>§ 2.  Postępowanie kwalifikacyjne </vt:lpstr>
      <vt:lpstr>§ 2.  Postępowanie kwalifikacyjne </vt:lpstr>
      <vt:lpstr>Przedmioty rekrutacyjne</vt:lpstr>
      <vt:lpstr> np. I LO </vt:lpstr>
      <vt:lpstr>§ 2.  Postępowanie kwalifikacyjne </vt:lpstr>
      <vt:lpstr>§ 2.  Postępowanie kwalifikacyjne </vt:lpstr>
      <vt:lpstr>§ 2.  Postępowanie kwalifikacyjne </vt:lpstr>
      <vt:lpstr>Postępowanie kwalifikacyjne</vt:lpstr>
      <vt:lpstr>28 pkt.</vt:lpstr>
      <vt:lpstr>Do szkoły przyjmowani są kandydaci, kolejno,         z największą ilością punktów. </vt:lpstr>
      <vt:lpstr>§ 2.  Postępowanie kwalifikacyjne </vt:lpstr>
      <vt:lpstr>§ 2.  Postępowanie kwalifikacyjne </vt:lpstr>
      <vt:lpstr>§ 3. Terminy rekrutacji</vt:lpstr>
      <vt:lpstr>§ 3. Terminy rekrutacji </vt:lpstr>
      <vt:lpstr>§ 3. Terminy rekrutacji</vt:lpstr>
      <vt:lpstr>§ 3. Terminy rekrutacji</vt:lpstr>
      <vt:lpstr>  § 4.  Postanowienia końcowe </vt:lpstr>
      <vt:lpstr>§ 4.  Postanowienia końcowe</vt:lpstr>
      <vt:lpstr>§ 4.  Postanowienia końcowe</vt:lpstr>
      <vt:lpstr>§ 4.  Postanowienia końcowe</vt:lpstr>
      <vt:lpstr>Rekrutacja 2024/2025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Kangur’2011</dc:title>
  <dc:creator>Celina</dc:creator>
  <cp:lastModifiedBy>Ewa</cp:lastModifiedBy>
  <cp:revision>300</cp:revision>
  <dcterms:created xsi:type="dcterms:W3CDTF">2011-03-14T20:42:40Z</dcterms:created>
  <dcterms:modified xsi:type="dcterms:W3CDTF">2024-03-15T11:57:07Z</dcterms:modified>
</cp:coreProperties>
</file>